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3" r:id="rId2"/>
    <p:sldId id="264" r:id="rId3"/>
    <p:sldId id="266" r:id="rId4"/>
    <p:sldId id="258" r:id="rId5"/>
    <p:sldId id="267" r:id="rId6"/>
    <p:sldId id="259" r:id="rId7"/>
    <p:sldId id="269" r:id="rId8"/>
    <p:sldId id="270" r:id="rId9"/>
    <p:sldId id="268" r:id="rId10"/>
    <p:sldId id="272" r:id="rId11"/>
    <p:sldId id="273" r:id="rId12"/>
    <p:sldId id="274" r:id="rId13"/>
    <p:sldId id="276" r:id="rId14"/>
    <p:sldId id="277" r:id="rId15"/>
    <p:sldId id="278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CC"/>
    <a:srgbClr val="66FFFF"/>
    <a:srgbClr val="FFFDA1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9CF4CA-2606-4F9B-AC38-8035CCE51C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27FFA-1A71-47B6-B0D7-D314B8C1A3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C7050-140F-45B5-A551-99DFEB7F35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2CF53-CAB0-4C53-A3BD-7653A158F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7CB496-E3AD-47B9-9DCC-A17D88A2A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D8B6A-4E17-44F0-A1B4-5DF94646D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D07B2-0F06-4C15-B9A3-F212348108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FA4E1-E18F-4056-BCD0-3504A6940C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CC69E-6F3B-41DF-B1DB-C8E2D3767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CD9AD-F561-434F-9173-D16CE3A833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82A41-50AE-45E9-BA80-80875E4BC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94070-ADFF-4B21-8C95-2C2700D20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6FE22-10E2-4E91-99B4-B705C34D23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80506C-87A0-425C-A064-733ACFB358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audio" Target="../media/audio3.wav"/><Relationship Id="rId7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1.gif"/><Relationship Id="rId5" Type="http://schemas.openxmlformats.org/officeDocument/2006/relationships/image" Target="../media/image7.gif"/><Relationship Id="rId10" Type="http://schemas.openxmlformats.org/officeDocument/2006/relationships/audio" Target="../media/audio5.wav"/><Relationship Id="rId4" Type="http://schemas.openxmlformats.org/officeDocument/2006/relationships/audio" Target="../media/audio4.wav"/><Relationship Id="rId9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audio" Target="../media/audio3.wav"/><Relationship Id="rId7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audio" Target="../media/audio5.wav"/><Relationship Id="rId4" Type="http://schemas.openxmlformats.org/officeDocument/2006/relationships/audio" Target="../media/audio4.wav"/><Relationship Id="rId9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audio" Target="../media/audio3.wav"/><Relationship Id="rId7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audio" Target="../media/audio5.wav"/><Relationship Id="rId4" Type="http://schemas.openxmlformats.org/officeDocument/2006/relationships/audio" Target="../media/audio4.wav"/><Relationship Id="rId9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audio" Target="../media/audio3.wav"/><Relationship Id="rId7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audio" Target="../media/audio5.wav"/><Relationship Id="rId4" Type="http://schemas.openxmlformats.org/officeDocument/2006/relationships/audio" Target="../media/audio4.wav"/><Relationship Id="rId9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audio" Target="../media/audio3.wav"/><Relationship Id="rId7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audio" Target="../media/audio5.wav"/><Relationship Id="rId4" Type="http://schemas.openxmlformats.org/officeDocument/2006/relationships/audio" Target="../media/audio4.wav"/><Relationship Id="rId9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audio" Target="../media/audio4.wav"/><Relationship Id="rId7" Type="http://schemas.openxmlformats.org/officeDocument/2006/relationships/image" Target="../media/image10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Relationship Id="rId9" Type="http://schemas.openxmlformats.org/officeDocument/2006/relationships/audio" Target="../media/audio5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audio" Target="../media/audio1.wav"/><Relationship Id="rId7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Khoa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học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55 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–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28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Ôn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tập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Vật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chất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năng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lượng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Phạm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Thúy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Hồng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85800" y="1371600"/>
            <a:ext cx="7867650" cy="4098925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1828800"/>
            <a:ext cx="7378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H·y chøng minh:</a:t>
            </a: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N­íc kh«ng cã h×nh d¹ng nhÊt ®Þnh</a:t>
            </a:r>
            <a:r>
              <a:rPr lang="en-US" sz="280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33797" name="Picture 5" descr="analyzing_computer_tv_head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0038" y="368300"/>
            <a:ext cx="628650" cy="942975"/>
          </a:xfrm>
          <a:prstGeom prst="rect">
            <a:avLst/>
          </a:prstGeom>
          <a:noFill/>
        </p:spPr>
      </p:pic>
      <p:pic>
        <p:nvPicPr>
          <p:cNvPr id="33798" name="Picture 6" descr="Tàng-Tàn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15088" y="5624513"/>
            <a:ext cx="1409700" cy="666750"/>
          </a:xfrm>
          <a:prstGeom prst="rect">
            <a:avLst/>
          </a:prstGeom>
          <a:noFill/>
        </p:spPr>
      </p:pic>
      <p:pic>
        <p:nvPicPr>
          <p:cNvPr id="33799" name="Picture 7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188" y="441325"/>
            <a:ext cx="800100" cy="466725"/>
          </a:xfrm>
          <a:prstGeom prst="rect">
            <a:avLst/>
          </a:prstGeom>
          <a:noFill/>
        </p:spPr>
      </p:pic>
      <p:pic>
        <p:nvPicPr>
          <p:cNvPr id="33800" name="Picture 8" descr="Book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800100"/>
            <a:ext cx="523875" cy="457200"/>
          </a:xfrm>
          <a:prstGeom prst="rect">
            <a:avLst/>
          </a:prstGeom>
          <a:noFill/>
        </p:spPr>
      </p:pic>
      <p:sp>
        <p:nvSpPr>
          <p:cNvPr id="33801" name="AutoShape 9">
            <a:hlinkClick r:id="rId9" action="ppaction://hlinksldjump" highlightClick="1">
              <a:snd r:embed="rId10" name="camera.wav" builtIn="1"/>
            </a:hlinkClick>
          </p:cNvPr>
          <p:cNvSpPr>
            <a:spLocks noChangeArrowheads="1"/>
          </p:cNvSpPr>
          <p:nvPr/>
        </p:nvSpPr>
        <p:spPr bwMode="auto">
          <a:xfrm>
            <a:off x="8016875" y="579596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927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3932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3924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>
            <a:off x="3924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>
            <a:off x="3914775" y="54625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393382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>
            <a:off x="3906838" y="54689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33811" name="AutoShape 19"/>
          <p:cNvSpPr>
            <a:spLocks noChangeArrowheads="1"/>
          </p:cNvSpPr>
          <p:nvPr/>
        </p:nvSpPr>
        <p:spPr bwMode="auto">
          <a:xfrm>
            <a:off x="3914775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8</a:t>
            </a:r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3935413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9</a:t>
            </a:r>
          </a:p>
        </p:txBody>
      </p:sp>
      <p:sp>
        <p:nvSpPr>
          <p:cNvPr id="33813" name="AutoShape 21"/>
          <p:cNvSpPr>
            <a:spLocks noChangeArrowheads="1"/>
          </p:cNvSpPr>
          <p:nvPr/>
        </p:nvSpPr>
        <p:spPr bwMode="auto">
          <a:xfrm>
            <a:off x="3895725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10</a:t>
            </a:r>
          </a:p>
        </p:txBody>
      </p: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3429000" y="4800600"/>
            <a:ext cx="2438400" cy="685800"/>
            <a:chOff x="912" y="2592"/>
            <a:chExt cx="3072" cy="960"/>
          </a:xfrm>
        </p:grpSpPr>
        <p:sp>
          <p:nvSpPr>
            <p:cNvPr id="33815" name="Oval 23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HÕt giê</a:t>
              </a:r>
            </a:p>
          </p:txBody>
        </p:sp>
      </p:grpSp>
      <p:pic>
        <p:nvPicPr>
          <p:cNvPr id="33817" name="Picture 25" descr="Alarm-02-jun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3810000" y="304800"/>
            <a:ext cx="882650" cy="990600"/>
          </a:xfrm>
          <a:prstGeom prst="rect">
            <a:avLst/>
          </a:prstGeom>
          <a:noFill/>
        </p:spPr>
      </p:pic>
      <p:grpSp>
        <p:nvGrpSpPr>
          <p:cNvPr id="33823" name="Group 31"/>
          <p:cNvGrpSpPr>
            <a:grpSpLocks/>
          </p:cNvGrpSpPr>
          <p:nvPr/>
        </p:nvGrpSpPr>
        <p:grpSpPr bwMode="auto">
          <a:xfrm>
            <a:off x="838200" y="2743200"/>
            <a:ext cx="2514600" cy="762000"/>
            <a:chOff x="528" y="1728"/>
            <a:chExt cx="1584" cy="480"/>
          </a:xfrm>
        </p:grpSpPr>
        <p:sp>
          <p:nvSpPr>
            <p:cNvPr id="33819" name="AutoShape 27"/>
            <p:cNvSpPr>
              <a:spLocks noChangeArrowheads="1"/>
            </p:cNvSpPr>
            <p:nvPr/>
          </p:nvSpPr>
          <p:spPr bwMode="auto">
            <a:xfrm>
              <a:off x="528" y="1728"/>
              <a:ext cx="1584" cy="480"/>
            </a:xfrm>
            <a:prstGeom prst="ribbon">
              <a:avLst>
                <a:gd name="adj1" fmla="val 24792"/>
                <a:gd name="adj2" fmla="val 63991"/>
              </a:avLst>
            </a:prstGeom>
            <a:gradFill rotWithShape="1">
              <a:gsLst>
                <a:gs pos="0">
                  <a:srgbClr val="00FF00">
                    <a:gamma/>
                    <a:tint val="0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f-ZA" sz="3200" b="1">
                <a:latin typeface=".VnTime" pitchFamily="34" charset="0"/>
              </a:endParaRPr>
            </a:p>
          </p:txBody>
        </p:sp>
        <p:sp>
          <p:nvSpPr>
            <p:cNvPr id="33820" name="Text Box 28"/>
            <p:cNvSpPr txBox="1">
              <a:spLocks noChangeArrowheads="1"/>
            </p:cNvSpPr>
            <p:nvPr/>
          </p:nvSpPr>
          <p:spPr bwMode="auto">
            <a:xfrm>
              <a:off x="960" y="1920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Tr</a:t>
              </a:r>
              <a:r>
                <a:rPr lang="en-US">
                  <a:solidFill>
                    <a:srgbClr val="0000FF"/>
                  </a:solidFill>
                </a:rPr>
                <a:t>ả lời</a:t>
              </a:r>
            </a:p>
          </p:txBody>
        </p:sp>
      </p:grpSp>
      <p:sp>
        <p:nvSpPr>
          <p:cNvPr id="33821" name="AutoShape 29"/>
          <p:cNvSpPr>
            <a:spLocks noChangeArrowheads="1"/>
          </p:cNvSpPr>
          <p:nvPr/>
        </p:nvSpPr>
        <p:spPr bwMode="auto">
          <a:xfrm>
            <a:off x="838200" y="3505200"/>
            <a:ext cx="7696200" cy="1295400"/>
          </a:xfrm>
          <a:prstGeom prst="flowChartProcess">
            <a:avLst/>
          </a:prstGeom>
          <a:gradFill rotWithShape="1">
            <a:gsLst>
              <a:gs pos="0">
                <a:srgbClr val="CCFF33"/>
              </a:gs>
              <a:gs pos="100000">
                <a:srgbClr val="CCFF33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f-ZA" sz="3200">
              <a:latin typeface=".VnTime" pitchFamily="34" charset="0"/>
            </a:endParaRP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1219200" y="38100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f-ZA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1000" fill="hold"/>
                                        <p:tgtEl>
                                          <p:spTgt spid="33803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 animBg="1"/>
      <p:bldP spid="33804" grpId="0" animBg="1"/>
      <p:bldP spid="33805" grpId="0" animBg="1"/>
      <p:bldP spid="33806" grpId="0" animBg="1"/>
      <p:bldP spid="33807" grpId="0" animBg="1"/>
      <p:bldP spid="33808" grpId="0" animBg="1"/>
      <p:bldP spid="33809" grpId="0" animBg="1"/>
      <p:bldP spid="33810" grpId="0" animBg="1"/>
      <p:bldP spid="33811" grpId="0" animBg="1"/>
      <p:bldP spid="33812" grpId="0" animBg="1"/>
      <p:bldP spid="33813" grpId="0" animBg="1"/>
      <p:bldP spid="338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36588" y="1052513"/>
            <a:ext cx="7867650" cy="4386262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4821" name="Picture 5" descr="analyzing_computer_tv_head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93063" y="368300"/>
            <a:ext cx="628650" cy="942975"/>
          </a:xfrm>
          <a:prstGeom prst="rect">
            <a:avLst/>
          </a:prstGeom>
          <a:noFill/>
        </p:spPr>
      </p:pic>
      <p:pic>
        <p:nvPicPr>
          <p:cNvPr id="34822" name="Picture 6" descr="Tàng-Tàn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37275" y="5624513"/>
            <a:ext cx="1409700" cy="666750"/>
          </a:xfrm>
          <a:prstGeom prst="rect">
            <a:avLst/>
          </a:prstGeom>
          <a:noFill/>
        </p:spPr>
      </p:pic>
      <p:pic>
        <p:nvPicPr>
          <p:cNvPr id="34823" name="Picture 7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188" y="441325"/>
            <a:ext cx="800100" cy="466725"/>
          </a:xfrm>
          <a:prstGeom prst="rect">
            <a:avLst/>
          </a:prstGeom>
          <a:noFill/>
        </p:spPr>
      </p:pic>
      <p:pic>
        <p:nvPicPr>
          <p:cNvPr id="34824" name="Picture 8" descr="Book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800100"/>
            <a:ext cx="523875" cy="457200"/>
          </a:xfrm>
          <a:prstGeom prst="rect">
            <a:avLst/>
          </a:prstGeom>
          <a:noFill/>
        </p:spPr>
      </p:pic>
      <p:sp>
        <p:nvSpPr>
          <p:cNvPr id="34825" name="AutoShape 9">
            <a:hlinkClick r:id="rId9" action="ppaction://hlinksldjump" highlightClick="1">
              <a:snd r:embed="rId10" name="camera.wav" builtIn="1"/>
            </a:hlinkClick>
          </p:cNvPr>
          <p:cNvSpPr>
            <a:spLocks noChangeArrowheads="1"/>
          </p:cNvSpPr>
          <p:nvPr/>
        </p:nvSpPr>
        <p:spPr bwMode="auto">
          <a:xfrm>
            <a:off x="8016875" y="5759450"/>
            <a:ext cx="550863" cy="477838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3927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>
            <a:off x="3932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3924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>
            <a:off x="3924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>
            <a:off x="3914775" y="54625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393382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3906838" y="54689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3914775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8</a:t>
            </a:r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3935413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9</a:t>
            </a:r>
          </a:p>
        </p:txBody>
      </p:sp>
      <p:sp>
        <p:nvSpPr>
          <p:cNvPr id="34838" name="AutoShape 22"/>
          <p:cNvSpPr>
            <a:spLocks noChangeArrowheads="1"/>
          </p:cNvSpPr>
          <p:nvPr/>
        </p:nvSpPr>
        <p:spPr bwMode="auto">
          <a:xfrm>
            <a:off x="3895725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10</a:t>
            </a:r>
          </a:p>
        </p:txBody>
      </p:sp>
      <p:grpSp>
        <p:nvGrpSpPr>
          <p:cNvPr id="34839" name="Group 23"/>
          <p:cNvGrpSpPr>
            <a:grpSpLocks/>
          </p:cNvGrpSpPr>
          <p:nvPr/>
        </p:nvGrpSpPr>
        <p:grpSpPr bwMode="auto">
          <a:xfrm>
            <a:off x="2895600" y="4397375"/>
            <a:ext cx="3436938" cy="936625"/>
            <a:chOff x="912" y="2592"/>
            <a:chExt cx="3072" cy="960"/>
          </a:xfrm>
        </p:grpSpPr>
        <p:sp>
          <p:nvSpPr>
            <p:cNvPr id="34840" name="Oval 24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1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HÕt giê</a:t>
              </a:r>
            </a:p>
          </p:txBody>
        </p:sp>
      </p:grp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838200" y="15240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2. Chøng minh r»ng: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Nguồn nước đã bị ô nhiễm</a:t>
            </a:r>
          </a:p>
        </p:txBody>
      </p:sp>
      <p:grpSp>
        <p:nvGrpSpPr>
          <p:cNvPr id="34845" name="Group 29"/>
          <p:cNvGrpSpPr>
            <a:grpSpLocks/>
          </p:cNvGrpSpPr>
          <p:nvPr/>
        </p:nvGrpSpPr>
        <p:grpSpPr bwMode="auto">
          <a:xfrm>
            <a:off x="838200" y="2057400"/>
            <a:ext cx="2514600" cy="762000"/>
            <a:chOff x="528" y="1728"/>
            <a:chExt cx="1584" cy="480"/>
          </a:xfrm>
        </p:grpSpPr>
        <p:sp>
          <p:nvSpPr>
            <p:cNvPr id="34846" name="AutoShape 30"/>
            <p:cNvSpPr>
              <a:spLocks noChangeArrowheads="1"/>
            </p:cNvSpPr>
            <p:nvPr/>
          </p:nvSpPr>
          <p:spPr bwMode="auto">
            <a:xfrm>
              <a:off x="528" y="1728"/>
              <a:ext cx="1584" cy="480"/>
            </a:xfrm>
            <a:prstGeom prst="ribbon">
              <a:avLst>
                <a:gd name="adj1" fmla="val 24792"/>
                <a:gd name="adj2" fmla="val 63991"/>
              </a:avLst>
            </a:prstGeom>
            <a:gradFill rotWithShape="1">
              <a:gsLst>
                <a:gs pos="0">
                  <a:srgbClr val="00FF00">
                    <a:gamma/>
                    <a:tint val="0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f-ZA" sz="3200" b="1">
                <a:latin typeface=".VnTime" pitchFamily="34" charset="0"/>
              </a:endParaRPr>
            </a:p>
          </p:txBody>
        </p:sp>
        <p:sp>
          <p:nvSpPr>
            <p:cNvPr id="34847" name="Text Box 31"/>
            <p:cNvSpPr txBox="1">
              <a:spLocks noChangeArrowheads="1"/>
            </p:cNvSpPr>
            <p:nvPr/>
          </p:nvSpPr>
          <p:spPr bwMode="auto">
            <a:xfrm>
              <a:off x="960" y="1920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Tr</a:t>
              </a:r>
              <a:r>
                <a:rPr lang="en-US">
                  <a:solidFill>
                    <a:srgbClr val="0000FF"/>
                  </a:solidFill>
                </a:rPr>
                <a:t>ả lời</a:t>
              </a:r>
            </a:p>
          </p:txBody>
        </p:sp>
      </p:grpSp>
      <p:grpSp>
        <p:nvGrpSpPr>
          <p:cNvPr id="34861" name="Group 45"/>
          <p:cNvGrpSpPr>
            <a:grpSpLocks/>
          </p:cNvGrpSpPr>
          <p:nvPr/>
        </p:nvGrpSpPr>
        <p:grpSpPr bwMode="auto">
          <a:xfrm>
            <a:off x="609600" y="2819400"/>
            <a:ext cx="7696200" cy="2438400"/>
            <a:chOff x="384" y="1776"/>
            <a:chExt cx="4848" cy="1536"/>
          </a:xfrm>
        </p:grpSpPr>
        <p:sp>
          <p:nvSpPr>
            <p:cNvPr id="34848" name="AutoShape 32"/>
            <p:cNvSpPr>
              <a:spLocks noChangeArrowheads="1"/>
            </p:cNvSpPr>
            <p:nvPr/>
          </p:nvSpPr>
          <p:spPr bwMode="auto">
            <a:xfrm>
              <a:off x="384" y="1776"/>
              <a:ext cx="4848" cy="1536"/>
            </a:xfrm>
            <a:prstGeom prst="flowChartProcess">
              <a:avLst/>
            </a:prstGeom>
            <a:gradFill rotWithShape="1">
              <a:gsLst>
                <a:gs pos="0">
                  <a:srgbClr val="CCFF33"/>
                </a:gs>
                <a:gs pos="100000">
                  <a:srgbClr val="CCFF33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f-ZA" sz="3200">
                <a:latin typeface=".VnTime" pitchFamily="34" charset="0"/>
              </a:endParaRPr>
            </a:p>
          </p:txBody>
        </p:sp>
        <p:sp>
          <p:nvSpPr>
            <p:cNvPr id="34850" name="Rectangle 34"/>
            <p:cNvSpPr>
              <a:spLocks noChangeArrowheads="1"/>
            </p:cNvSpPr>
            <p:nvPr/>
          </p:nvSpPr>
          <p:spPr bwMode="auto">
            <a:xfrm>
              <a:off x="2544" y="1872"/>
              <a:ext cx="96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1" name="Rectangle 35"/>
            <p:cNvSpPr>
              <a:spLocks noChangeArrowheads="1"/>
            </p:cNvSpPr>
            <p:nvPr/>
          </p:nvSpPr>
          <p:spPr bwMode="auto">
            <a:xfrm>
              <a:off x="3696" y="2592"/>
              <a:ext cx="1200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2" name="Rectangle 36"/>
            <p:cNvSpPr>
              <a:spLocks noChangeArrowheads="1"/>
            </p:cNvSpPr>
            <p:nvPr/>
          </p:nvSpPr>
          <p:spPr bwMode="auto">
            <a:xfrm>
              <a:off x="672" y="2640"/>
              <a:ext cx="110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3" name="Rectangle 37"/>
            <p:cNvSpPr>
              <a:spLocks noChangeArrowheads="1"/>
            </p:cNvSpPr>
            <p:nvPr/>
          </p:nvSpPr>
          <p:spPr bwMode="auto">
            <a:xfrm>
              <a:off x="2448" y="2592"/>
              <a:ext cx="96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4" name="Text Box 38"/>
            <p:cNvSpPr txBox="1">
              <a:spLocks noChangeArrowheads="1"/>
            </p:cNvSpPr>
            <p:nvPr/>
          </p:nvSpPr>
          <p:spPr bwMode="auto">
            <a:xfrm>
              <a:off x="2640" y="1968"/>
              <a:ext cx="7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</a:rPr>
                <a:t>Nước bị ô nhiễm</a:t>
              </a:r>
            </a:p>
          </p:txBody>
        </p:sp>
        <p:sp>
          <p:nvSpPr>
            <p:cNvPr id="34855" name="Text Box 39"/>
            <p:cNvSpPr txBox="1">
              <a:spLocks noChangeArrowheads="1"/>
            </p:cNvSpPr>
            <p:nvPr/>
          </p:nvSpPr>
          <p:spPr bwMode="auto">
            <a:xfrm>
              <a:off x="720" y="2758"/>
              <a:ext cx="10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Nước có màu, có chất bẩn</a:t>
              </a:r>
            </a:p>
          </p:txBody>
        </p:sp>
        <p:sp>
          <p:nvSpPr>
            <p:cNvPr id="34856" name="Text Box 40"/>
            <p:cNvSpPr txBox="1">
              <a:spLocks noChangeArrowheads="1"/>
            </p:cNvSpPr>
            <p:nvPr/>
          </p:nvSpPr>
          <p:spPr bwMode="auto">
            <a:xfrm>
              <a:off x="2592" y="2736"/>
              <a:ext cx="7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Nước có mùi hôi</a:t>
              </a:r>
            </a:p>
          </p:txBody>
        </p:sp>
        <p:sp>
          <p:nvSpPr>
            <p:cNvPr id="34857" name="Text Box 41"/>
            <p:cNvSpPr txBox="1">
              <a:spLocks noChangeArrowheads="1"/>
            </p:cNvSpPr>
            <p:nvPr/>
          </p:nvSpPr>
          <p:spPr bwMode="auto">
            <a:xfrm>
              <a:off x="3744" y="2640"/>
              <a:ext cx="11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Nước có chứa vi sinh vật</a:t>
              </a:r>
            </a:p>
          </p:txBody>
        </p:sp>
        <p:sp>
          <p:nvSpPr>
            <p:cNvPr id="34858" name="Line 42"/>
            <p:cNvSpPr>
              <a:spLocks noChangeShapeType="1"/>
            </p:cNvSpPr>
            <p:nvPr/>
          </p:nvSpPr>
          <p:spPr bwMode="auto">
            <a:xfrm flipH="1">
              <a:off x="1728" y="2448"/>
              <a:ext cx="76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Line 43"/>
            <p:cNvSpPr>
              <a:spLocks noChangeShapeType="1"/>
            </p:cNvSpPr>
            <p:nvPr/>
          </p:nvSpPr>
          <p:spPr bwMode="auto">
            <a:xfrm>
              <a:off x="2928" y="244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60" name="Line 44"/>
            <p:cNvSpPr>
              <a:spLocks noChangeShapeType="1"/>
            </p:cNvSpPr>
            <p:nvPr/>
          </p:nvSpPr>
          <p:spPr bwMode="auto">
            <a:xfrm>
              <a:off x="3504" y="2448"/>
              <a:ext cx="76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1000" fill="hold"/>
                                        <p:tgtEl>
                                          <p:spTgt spid="3482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 animBg="1"/>
      <p:bldP spid="34829" grpId="0" animBg="1"/>
      <p:bldP spid="34830" grpId="0" animBg="1"/>
      <p:bldP spid="34831" grpId="0" animBg="1"/>
      <p:bldP spid="34832" grpId="0" animBg="1"/>
      <p:bldP spid="34833" grpId="0" animBg="1"/>
      <p:bldP spid="34834" grpId="0" animBg="1"/>
      <p:bldP spid="34835" grpId="0" animBg="1"/>
      <p:bldP spid="34836" grpId="0" animBg="1"/>
      <p:bldP spid="34837" grpId="0" animBg="1"/>
      <p:bldP spid="348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09600" y="1295400"/>
            <a:ext cx="7867650" cy="4098925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>
              <a:latin typeface=".VnTime" pitchFamily="34" charset="0"/>
            </a:endParaRPr>
          </a:p>
        </p:txBody>
      </p:sp>
      <p:pic>
        <p:nvPicPr>
          <p:cNvPr id="35845" name="Picture 5" descr="analyzing_computer_tv_head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27988" y="333375"/>
            <a:ext cx="628650" cy="942975"/>
          </a:xfrm>
          <a:prstGeom prst="rect">
            <a:avLst/>
          </a:prstGeom>
          <a:noFill/>
        </p:spPr>
      </p:pic>
      <p:pic>
        <p:nvPicPr>
          <p:cNvPr id="35846" name="Picture 6" descr="Tàng-Tàn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1575" y="5624513"/>
            <a:ext cx="1409700" cy="666750"/>
          </a:xfrm>
          <a:prstGeom prst="rect">
            <a:avLst/>
          </a:prstGeom>
          <a:noFill/>
        </p:spPr>
      </p:pic>
      <p:pic>
        <p:nvPicPr>
          <p:cNvPr id="35847" name="Picture 7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188" y="441325"/>
            <a:ext cx="800100" cy="466725"/>
          </a:xfrm>
          <a:prstGeom prst="rect">
            <a:avLst/>
          </a:prstGeom>
          <a:noFill/>
        </p:spPr>
      </p:pic>
      <p:pic>
        <p:nvPicPr>
          <p:cNvPr id="35848" name="Picture 8" descr="Book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800100"/>
            <a:ext cx="523875" cy="457200"/>
          </a:xfrm>
          <a:prstGeom prst="rect">
            <a:avLst/>
          </a:prstGeom>
          <a:noFill/>
        </p:spPr>
      </p:pic>
      <p:sp>
        <p:nvSpPr>
          <p:cNvPr id="35849" name="AutoShape 9">
            <a:hlinkClick r:id="rId9" action="ppaction://hlinksldjump" highlightClick="1">
              <a:snd r:embed="rId10" name="camera.wav" builtIn="1"/>
            </a:hlinkClick>
          </p:cNvPr>
          <p:cNvSpPr>
            <a:spLocks noChangeArrowheads="1"/>
          </p:cNvSpPr>
          <p:nvPr/>
        </p:nvSpPr>
        <p:spPr bwMode="auto">
          <a:xfrm>
            <a:off x="8016875" y="579596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AutoShape 13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5854" name="AutoShape 14"/>
          <p:cNvSpPr>
            <a:spLocks noChangeArrowheads="1"/>
          </p:cNvSpPr>
          <p:nvPr/>
        </p:nvSpPr>
        <p:spPr bwMode="auto">
          <a:xfrm>
            <a:off x="3927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5855" name="AutoShape 15"/>
          <p:cNvSpPr>
            <a:spLocks noChangeArrowheads="1"/>
          </p:cNvSpPr>
          <p:nvPr/>
        </p:nvSpPr>
        <p:spPr bwMode="auto">
          <a:xfrm>
            <a:off x="3932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35856" name="AutoShape 16"/>
          <p:cNvSpPr>
            <a:spLocks noChangeArrowheads="1"/>
          </p:cNvSpPr>
          <p:nvPr/>
        </p:nvSpPr>
        <p:spPr bwMode="auto">
          <a:xfrm>
            <a:off x="3924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35857" name="AutoShape 17"/>
          <p:cNvSpPr>
            <a:spLocks noChangeArrowheads="1"/>
          </p:cNvSpPr>
          <p:nvPr/>
        </p:nvSpPr>
        <p:spPr bwMode="auto">
          <a:xfrm>
            <a:off x="3924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35858" name="AutoShape 18"/>
          <p:cNvSpPr>
            <a:spLocks noChangeArrowheads="1"/>
          </p:cNvSpPr>
          <p:nvPr/>
        </p:nvSpPr>
        <p:spPr bwMode="auto">
          <a:xfrm>
            <a:off x="3914775" y="54625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35859" name="AutoShape 19"/>
          <p:cNvSpPr>
            <a:spLocks noChangeArrowheads="1"/>
          </p:cNvSpPr>
          <p:nvPr/>
        </p:nvSpPr>
        <p:spPr bwMode="auto">
          <a:xfrm>
            <a:off x="393382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35860" name="AutoShape 20"/>
          <p:cNvSpPr>
            <a:spLocks noChangeArrowheads="1"/>
          </p:cNvSpPr>
          <p:nvPr/>
        </p:nvSpPr>
        <p:spPr bwMode="auto">
          <a:xfrm>
            <a:off x="3906838" y="54689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35861" name="AutoShape 21"/>
          <p:cNvSpPr>
            <a:spLocks noChangeArrowheads="1"/>
          </p:cNvSpPr>
          <p:nvPr/>
        </p:nvSpPr>
        <p:spPr bwMode="auto">
          <a:xfrm>
            <a:off x="3914775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8</a:t>
            </a:r>
          </a:p>
        </p:txBody>
      </p:sp>
      <p:sp>
        <p:nvSpPr>
          <p:cNvPr id="35862" name="AutoShape 22"/>
          <p:cNvSpPr>
            <a:spLocks noChangeArrowheads="1"/>
          </p:cNvSpPr>
          <p:nvPr/>
        </p:nvSpPr>
        <p:spPr bwMode="auto">
          <a:xfrm>
            <a:off x="3935413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9</a:t>
            </a:r>
          </a:p>
        </p:txBody>
      </p:sp>
      <p:sp>
        <p:nvSpPr>
          <p:cNvPr id="35863" name="AutoShape 23"/>
          <p:cNvSpPr>
            <a:spLocks noChangeArrowheads="1"/>
          </p:cNvSpPr>
          <p:nvPr/>
        </p:nvSpPr>
        <p:spPr bwMode="auto">
          <a:xfrm>
            <a:off x="3895725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10</a:t>
            </a:r>
          </a:p>
        </p:txBody>
      </p:sp>
      <p:grpSp>
        <p:nvGrpSpPr>
          <p:cNvPr id="35864" name="Group 24"/>
          <p:cNvGrpSpPr>
            <a:grpSpLocks/>
          </p:cNvGrpSpPr>
          <p:nvPr/>
        </p:nvGrpSpPr>
        <p:grpSpPr bwMode="auto">
          <a:xfrm>
            <a:off x="3200400" y="4648200"/>
            <a:ext cx="2971800" cy="685800"/>
            <a:chOff x="912" y="2592"/>
            <a:chExt cx="3072" cy="960"/>
          </a:xfrm>
        </p:grpSpPr>
        <p:sp>
          <p:nvSpPr>
            <p:cNvPr id="35865" name="Oval 25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6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HÕt giê</a:t>
              </a:r>
            </a:p>
          </p:txBody>
        </p:sp>
      </p:grp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685800" y="152400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3. Chøng minh r»ng: ¢m thanh truyÒn ®­îc qua m«i tr­êng chÊt r¾n.</a:t>
            </a:r>
          </a:p>
        </p:txBody>
      </p:sp>
      <p:grpSp>
        <p:nvGrpSpPr>
          <p:cNvPr id="35869" name="Group 29"/>
          <p:cNvGrpSpPr>
            <a:grpSpLocks/>
          </p:cNvGrpSpPr>
          <p:nvPr/>
        </p:nvGrpSpPr>
        <p:grpSpPr bwMode="auto">
          <a:xfrm>
            <a:off x="685800" y="2438400"/>
            <a:ext cx="2514600" cy="762000"/>
            <a:chOff x="528" y="1728"/>
            <a:chExt cx="1584" cy="480"/>
          </a:xfrm>
        </p:grpSpPr>
        <p:sp>
          <p:nvSpPr>
            <p:cNvPr id="35870" name="AutoShape 30"/>
            <p:cNvSpPr>
              <a:spLocks noChangeArrowheads="1"/>
            </p:cNvSpPr>
            <p:nvPr/>
          </p:nvSpPr>
          <p:spPr bwMode="auto">
            <a:xfrm>
              <a:off x="528" y="1728"/>
              <a:ext cx="1584" cy="480"/>
            </a:xfrm>
            <a:prstGeom prst="ribbon">
              <a:avLst>
                <a:gd name="adj1" fmla="val 24792"/>
                <a:gd name="adj2" fmla="val 63991"/>
              </a:avLst>
            </a:prstGeom>
            <a:gradFill rotWithShape="1">
              <a:gsLst>
                <a:gs pos="0">
                  <a:srgbClr val="00FF00">
                    <a:gamma/>
                    <a:tint val="0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f-ZA" sz="3200" b="1">
                <a:latin typeface=".VnTime" pitchFamily="34" charset="0"/>
              </a:endParaRPr>
            </a:p>
          </p:txBody>
        </p:sp>
        <p:sp>
          <p:nvSpPr>
            <p:cNvPr id="35871" name="Text Box 31"/>
            <p:cNvSpPr txBox="1">
              <a:spLocks noChangeArrowheads="1"/>
            </p:cNvSpPr>
            <p:nvPr/>
          </p:nvSpPr>
          <p:spPr bwMode="auto">
            <a:xfrm>
              <a:off x="960" y="1920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Tr</a:t>
              </a:r>
              <a:r>
                <a:rPr lang="en-US">
                  <a:solidFill>
                    <a:srgbClr val="0000FF"/>
                  </a:solidFill>
                </a:rPr>
                <a:t>ả lời</a:t>
              </a:r>
            </a:p>
          </p:txBody>
        </p:sp>
      </p:grpSp>
      <p:grpSp>
        <p:nvGrpSpPr>
          <p:cNvPr id="35874" name="Group 34"/>
          <p:cNvGrpSpPr>
            <a:grpSpLocks/>
          </p:cNvGrpSpPr>
          <p:nvPr/>
        </p:nvGrpSpPr>
        <p:grpSpPr bwMode="auto">
          <a:xfrm>
            <a:off x="685800" y="3276600"/>
            <a:ext cx="7696200" cy="1295400"/>
            <a:chOff x="432" y="2064"/>
            <a:chExt cx="4848" cy="816"/>
          </a:xfrm>
        </p:grpSpPr>
        <p:sp>
          <p:nvSpPr>
            <p:cNvPr id="35872" name="AutoShape 32"/>
            <p:cNvSpPr>
              <a:spLocks noChangeArrowheads="1"/>
            </p:cNvSpPr>
            <p:nvPr/>
          </p:nvSpPr>
          <p:spPr bwMode="auto">
            <a:xfrm>
              <a:off x="432" y="2064"/>
              <a:ext cx="4848" cy="816"/>
            </a:xfrm>
            <a:prstGeom prst="flowChartProcess">
              <a:avLst/>
            </a:prstGeom>
            <a:gradFill rotWithShape="1">
              <a:gsLst>
                <a:gs pos="0">
                  <a:srgbClr val="CCFF33"/>
                </a:gs>
                <a:gs pos="100000">
                  <a:srgbClr val="CCFF33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f-ZA" sz="3200">
                <a:latin typeface=".VnTime" pitchFamily="34" charset="0"/>
              </a:endParaRPr>
            </a:p>
          </p:txBody>
        </p:sp>
        <p:sp>
          <p:nvSpPr>
            <p:cNvPr id="35873" name="Text Box 33"/>
            <p:cNvSpPr txBox="1">
              <a:spLocks noChangeArrowheads="1"/>
            </p:cNvSpPr>
            <p:nvPr/>
          </p:nvSpPr>
          <p:spPr bwMode="auto">
            <a:xfrm>
              <a:off x="624" y="2178"/>
              <a:ext cx="456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latin typeface="Times New Roman" pitchFamily="18" charset="0"/>
                </a:rPr>
                <a:t>Gõ thước lên mặt bàn, áp một tai xuống bàn, bịt tai kia lại ta sẽ nghe được âm thanh.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1000" fill="hold"/>
                                        <p:tgtEl>
                                          <p:spTgt spid="35853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2" dur="20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3" grpId="0" animBg="1"/>
      <p:bldP spid="35854" grpId="0" animBg="1"/>
      <p:bldP spid="35855" grpId="0" animBg="1"/>
      <p:bldP spid="35856" grpId="0" animBg="1"/>
      <p:bldP spid="35857" grpId="0" animBg="1"/>
      <p:bldP spid="35858" grpId="0" animBg="1"/>
      <p:bldP spid="35859" grpId="0" animBg="1"/>
      <p:bldP spid="35860" grpId="0" animBg="1"/>
      <p:bldP spid="35861" grpId="0" animBg="1"/>
      <p:bldP spid="35862" grpId="0" animBg="1"/>
      <p:bldP spid="358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36588" y="1077913"/>
            <a:ext cx="7910512" cy="4360862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f-ZA" sz="2400">
              <a:solidFill>
                <a:srgbClr val="0033CC"/>
              </a:solidFill>
              <a:latin typeface=".VnAvant" pitchFamily="34" charset="0"/>
            </a:endParaRPr>
          </a:p>
        </p:txBody>
      </p:sp>
      <p:pic>
        <p:nvPicPr>
          <p:cNvPr id="37893" name="Picture 5" descr="analyzing_computer_tv_head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27988" y="139700"/>
            <a:ext cx="628650" cy="942975"/>
          </a:xfrm>
          <a:prstGeom prst="rect">
            <a:avLst/>
          </a:prstGeom>
          <a:noFill/>
        </p:spPr>
      </p:pic>
      <p:pic>
        <p:nvPicPr>
          <p:cNvPr id="37894" name="Picture 6" descr="Tàng-Tàn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3175" y="5624513"/>
            <a:ext cx="1409700" cy="666750"/>
          </a:xfrm>
          <a:prstGeom prst="rect">
            <a:avLst/>
          </a:prstGeom>
          <a:noFill/>
        </p:spPr>
      </p:pic>
      <p:pic>
        <p:nvPicPr>
          <p:cNvPr id="37895" name="Picture 7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188" y="212725"/>
            <a:ext cx="800100" cy="466725"/>
          </a:xfrm>
          <a:prstGeom prst="rect">
            <a:avLst/>
          </a:prstGeom>
          <a:noFill/>
        </p:spPr>
      </p:pic>
      <p:pic>
        <p:nvPicPr>
          <p:cNvPr id="37896" name="Picture 8" descr="Book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571500"/>
            <a:ext cx="523875" cy="457200"/>
          </a:xfrm>
          <a:prstGeom prst="rect">
            <a:avLst/>
          </a:prstGeom>
          <a:noFill/>
        </p:spPr>
      </p:pic>
      <p:sp>
        <p:nvSpPr>
          <p:cNvPr id="37897" name="AutoShape 9">
            <a:hlinkClick r:id="rId9" action="ppaction://hlinksldjump" highlightClick="1">
              <a:snd r:embed="rId10" name="camera.wav" builtIn="1"/>
            </a:hlinkClick>
          </p:cNvPr>
          <p:cNvSpPr>
            <a:spLocks noChangeArrowheads="1"/>
          </p:cNvSpPr>
          <p:nvPr/>
        </p:nvSpPr>
        <p:spPr bwMode="auto">
          <a:xfrm>
            <a:off x="8016875" y="558641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>
            <a:off x="3927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7902" name="AutoShape 14"/>
          <p:cNvSpPr>
            <a:spLocks noChangeArrowheads="1"/>
          </p:cNvSpPr>
          <p:nvPr/>
        </p:nvSpPr>
        <p:spPr bwMode="auto">
          <a:xfrm>
            <a:off x="3932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>
            <a:off x="3924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>
            <a:off x="3924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37905" name="AutoShape 17"/>
          <p:cNvSpPr>
            <a:spLocks noChangeArrowheads="1"/>
          </p:cNvSpPr>
          <p:nvPr/>
        </p:nvSpPr>
        <p:spPr bwMode="auto">
          <a:xfrm>
            <a:off x="3914775" y="54625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37906" name="AutoShape 18"/>
          <p:cNvSpPr>
            <a:spLocks noChangeArrowheads="1"/>
          </p:cNvSpPr>
          <p:nvPr/>
        </p:nvSpPr>
        <p:spPr bwMode="auto">
          <a:xfrm>
            <a:off x="393382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37907" name="AutoShape 19"/>
          <p:cNvSpPr>
            <a:spLocks noChangeArrowheads="1"/>
          </p:cNvSpPr>
          <p:nvPr/>
        </p:nvSpPr>
        <p:spPr bwMode="auto">
          <a:xfrm>
            <a:off x="3906838" y="54689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37908" name="AutoShape 20"/>
          <p:cNvSpPr>
            <a:spLocks noChangeArrowheads="1"/>
          </p:cNvSpPr>
          <p:nvPr/>
        </p:nvSpPr>
        <p:spPr bwMode="auto">
          <a:xfrm>
            <a:off x="3914775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8</a:t>
            </a:r>
          </a:p>
        </p:txBody>
      </p:sp>
      <p:sp>
        <p:nvSpPr>
          <p:cNvPr id="37909" name="AutoShape 21"/>
          <p:cNvSpPr>
            <a:spLocks noChangeArrowheads="1"/>
          </p:cNvSpPr>
          <p:nvPr/>
        </p:nvSpPr>
        <p:spPr bwMode="auto">
          <a:xfrm>
            <a:off x="3935413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9</a:t>
            </a:r>
          </a:p>
        </p:txBody>
      </p:sp>
      <p:sp>
        <p:nvSpPr>
          <p:cNvPr id="37910" name="AutoShape 22"/>
          <p:cNvSpPr>
            <a:spLocks noChangeArrowheads="1"/>
          </p:cNvSpPr>
          <p:nvPr/>
        </p:nvSpPr>
        <p:spPr bwMode="auto">
          <a:xfrm>
            <a:off x="3895725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10</a:t>
            </a:r>
          </a:p>
        </p:txBody>
      </p:sp>
      <p:grpSp>
        <p:nvGrpSpPr>
          <p:cNvPr id="37911" name="Group 23"/>
          <p:cNvGrpSpPr>
            <a:grpSpLocks/>
          </p:cNvGrpSpPr>
          <p:nvPr/>
        </p:nvGrpSpPr>
        <p:grpSpPr bwMode="auto">
          <a:xfrm>
            <a:off x="3352800" y="4495800"/>
            <a:ext cx="2667000" cy="838200"/>
            <a:chOff x="912" y="2592"/>
            <a:chExt cx="3072" cy="960"/>
          </a:xfrm>
        </p:grpSpPr>
        <p:sp>
          <p:nvSpPr>
            <p:cNvPr id="37912" name="Oval 24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HÕt giê</a:t>
              </a:r>
            </a:p>
          </p:txBody>
        </p:sp>
      </p:grp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1676400" y="1219200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4. Chøng tá r»ng: Ta chØ nh×n thÊy vËt khi cã ¸nh s¸ng truyÒn tíi m¾t ta.</a:t>
            </a:r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grpSp>
        <p:nvGrpSpPr>
          <p:cNvPr id="37916" name="Group 28"/>
          <p:cNvGrpSpPr>
            <a:grpSpLocks/>
          </p:cNvGrpSpPr>
          <p:nvPr/>
        </p:nvGrpSpPr>
        <p:grpSpPr bwMode="auto">
          <a:xfrm>
            <a:off x="838200" y="2286000"/>
            <a:ext cx="2514600" cy="762000"/>
            <a:chOff x="528" y="1728"/>
            <a:chExt cx="1584" cy="480"/>
          </a:xfrm>
        </p:grpSpPr>
        <p:sp>
          <p:nvSpPr>
            <p:cNvPr id="37917" name="AutoShape 29"/>
            <p:cNvSpPr>
              <a:spLocks noChangeArrowheads="1"/>
            </p:cNvSpPr>
            <p:nvPr/>
          </p:nvSpPr>
          <p:spPr bwMode="auto">
            <a:xfrm>
              <a:off x="528" y="1728"/>
              <a:ext cx="1584" cy="480"/>
            </a:xfrm>
            <a:prstGeom prst="ribbon">
              <a:avLst>
                <a:gd name="adj1" fmla="val 24792"/>
                <a:gd name="adj2" fmla="val 63991"/>
              </a:avLst>
            </a:prstGeom>
            <a:gradFill rotWithShape="1">
              <a:gsLst>
                <a:gs pos="0">
                  <a:srgbClr val="00FF00">
                    <a:gamma/>
                    <a:tint val="0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f-ZA" sz="3200" b="1">
                <a:latin typeface=".VnTime" pitchFamily="34" charset="0"/>
              </a:endParaRPr>
            </a:p>
          </p:txBody>
        </p:sp>
        <p:sp>
          <p:nvSpPr>
            <p:cNvPr id="37918" name="Text Box 30"/>
            <p:cNvSpPr txBox="1">
              <a:spLocks noChangeArrowheads="1"/>
            </p:cNvSpPr>
            <p:nvPr/>
          </p:nvSpPr>
          <p:spPr bwMode="auto">
            <a:xfrm>
              <a:off x="960" y="1920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Tr</a:t>
              </a:r>
              <a:r>
                <a:rPr lang="en-US">
                  <a:solidFill>
                    <a:srgbClr val="0000FF"/>
                  </a:solidFill>
                </a:rPr>
                <a:t>ả lời</a:t>
              </a:r>
            </a:p>
          </p:txBody>
        </p:sp>
      </p:grpSp>
      <p:sp>
        <p:nvSpPr>
          <p:cNvPr id="37919" name="AutoShape 31"/>
          <p:cNvSpPr>
            <a:spLocks noChangeArrowheads="1"/>
          </p:cNvSpPr>
          <p:nvPr/>
        </p:nvSpPr>
        <p:spPr bwMode="auto">
          <a:xfrm>
            <a:off x="838200" y="3124200"/>
            <a:ext cx="7696200" cy="1295400"/>
          </a:xfrm>
          <a:prstGeom prst="flowChartProcess">
            <a:avLst/>
          </a:prstGeom>
          <a:gradFill rotWithShape="1">
            <a:gsLst>
              <a:gs pos="0">
                <a:srgbClr val="CCFF33"/>
              </a:gs>
              <a:gs pos="100000">
                <a:srgbClr val="CCFF33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f-ZA" sz="3200">
              <a:latin typeface=".VnTime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1000" fill="hold"/>
                                        <p:tgtEl>
                                          <p:spTgt spid="37900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 animBg="1"/>
      <p:bldP spid="37901" grpId="0" animBg="1"/>
      <p:bldP spid="37902" grpId="0" animBg="1"/>
      <p:bldP spid="37903" grpId="0" animBg="1"/>
      <p:bldP spid="37904" grpId="0" animBg="1"/>
      <p:bldP spid="37905" grpId="0" animBg="1"/>
      <p:bldP spid="37906" grpId="0" animBg="1"/>
      <p:bldP spid="37907" grpId="0" animBg="1"/>
      <p:bldP spid="37908" grpId="0" animBg="1"/>
      <p:bldP spid="37909" grpId="0" animBg="1"/>
      <p:bldP spid="37910" grpId="0" animBg="1"/>
      <p:bldP spid="379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31800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36588" y="1077913"/>
            <a:ext cx="7910512" cy="4360862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f-ZA" sz="2400">
              <a:solidFill>
                <a:srgbClr val="0033CC"/>
              </a:solidFill>
              <a:latin typeface=".VnAvant" pitchFamily="34" charset="0"/>
            </a:endParaRPr>
          </a:p>
        </p:txBody>
      </p:sp>
      <p:pic>
        <p:nvPicPr>
          <p:cNvPr id="38916" name="Picture 4" descr="analyzing_computer_tv_head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27988" y="139700"/>
            <a:ext cx="628650" cy="942975"/>
          </a:xfrm>
          <a:prstGeom prst="rect">
            <a:avLst/>
          </a:prstGeom>
          <a:noFill/>
        </p:spPr>
      </p:pic>
      <p:pic>
        <p:nvPicPr>
          <p:cNvPr id="38917" name="Picture 5" descr="Tàng-Tàn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3175" y="5624513"/>
            <a:ext cx="1409700" cy="666750"/>
          </a:xfrm>
          <a:prstGeom prst="rect">
            <a:avLst/>
          </a:prstGeom>
          <a:noFill/>
        </p:spPr>
      </p:pic>
      <p:pic>
        <p:nvPicPr>
          <p:cNvPr id="38918" name="Picture 6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188" y="212725"/>
            <a:ext cx="800100" cy="466725"/>
          </a:xfrm>
          <a:prstGeom prst="rect">
            <a:avLst/>
          </a:prstGeom>
          <a:noFill/>
        </p:spPr>
      </p:pic>
      <p:pic>
        <p:nvPicPr>
          <p:cNvPr id="38919" name="Picture 7" descr="Book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571500"/>
            <a:ext cx="523875" cy="457200"/>
          </a:xfrm>
          <a:prstGeom prst="rect">
            <a:avLst/>
          </a:prstGeom>
          <a:noFill/>
        </p:spPr>
      </p:pic>
      <p:sp>
        <p:nvSpPr>
          <p:cNvPr id="38920" name="AutoShape 8">
            <a:hlinkClick r:id="rId9" action="ppaction://hlinksldjump" highlightClick="1">
              <a:snd r:embed="rId10" name="camera.wav" builtIn="1"/>
            </a:hlinkClick>
          </p:cNvPr>
          <p:cNvSpPr>
            <a:spLocks noChangeArrowheads="1"/>
          </p:cNvSpPr>
          <p:nvPr/>
        </p:nvSpPr>
        <p:spPr bwMode="auto">
          <a:xfrm>
            <a:off x="8016875" y="558641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3927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>
            <a:off x="3932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3924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3924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3914775" y="54625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38929" name="AutoShape 17"/>
          <p:cNvSpPr>
            <a:spLocks noChangeArrowheads="1"/>
          </p:cNvSpPr>
          <p:nvPr/>
        </p:nvSpPr>
        <p:spPr bwMode="auto">
          <a:xfrm>
            <a:off x="393382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38930" name="AutoShape 18"/>
          <p:cNvSpPr>
            <a:spLocks noChangeArrowheads="1"/>
          </p:cNvSpPr>
          <p:nvPr/>
        </p:nvSpPr>
        <p:spPr bwMode="auto">
          <a:xfrm>
            <a:off x="3906838" y="54689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38931" name="AutoShape 19"/>
          <p:cNvSpPr>
            <a:spLocks noChangeArrowheads="1"/>
          </p:cNvSpPr>
          <p:nvPr/>
        </p:nvSpPr>
        <p:spPr bwMode="auto">
          <a:xfrm>
            <a:off x="3914775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8</a:t>
            </a:r>
          </a:p>
        </p:txBody>
      </p:sp>
      <p:sp>
        <p:nvSpPr>
          <p:cNvPr id="38932" name="AutoShape 20"/>
          <p:cNvSpPr>
            <a:spLocks noChangeArrowheads="1"/>
          </p:cNvSpPr>
          <p:nvPr/>
        </p:nvSpPr>
        <p:spPr bwMode="auto">
          <a:xfrm>
            <a:off x="3935413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9</a:t>
            </a:r>
          </a:p>
        </p:txBody>
      </p:sp>
      <p:sp>
        <p:nvSpPr>
          <p:cNvPr id="38933" name="AutoShape 21"/>
          <p:cNvSpPr>
            <a:spLocks noChangeArrowheads="1"/>
          </p:cNvSpPr>
          <p:nvPr/>
        </p:nvSpPr>
        <p:spPr bwMode="auto">
          <a:xfrm>
            <a:off x="3895725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10</a:t>
            </a:r>
          </a:p>
        </p:txBody>
      </p:sp>
      <p:grpSp>
        <p:nvGrpSpPr>
          <p:cNvPr id="38934" name="Group 22"/>
          <p:cNvGrpSpPr>
            <a:grpSpLocks/>
          </p:cNvGrpSpPr>
          <p:nvPr/>
        </p:nvGrpSpPr>
        <p:grpSpPr bwMode="auto">
          <a:xfrm>
            <a:off x="3657600" y="4724400"/>
            <a:ext cx="2286000" cy="609600"/>
            <a:chOff x="912" y="2592"/>
            <a:chExt cx="3072" cy="960"/>
          </a:xfrm>
        </p:grpSpPr>
        <p:sp>
          <p:nvSpPr>
            <p:cNvPr id="38935" name="Oval 23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6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HÕt giê</a:t>
              </a:r>
            </a:p>
          </p:txBody>
        </p:sp>
      </p:grp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568325" y="13716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5 Chøng tá r»ng: Nguån nhiÖt cã vai trß rÊt quan träng ®èi víi con ng­êi, ®éng vËt.</a:t>
            </a:r>
          </a:p>
        </p:txBody>
      </p:sp>
      <p:grpSp>
        <p:nvGrpSpPr>
          <p:cNvPr id="38940" name="Group 28"/>
          <p:cNvGrpSpPr>
            <a:grpSpLocks/>
          </p:cNvGrpSpPr>
          <p:nvPr/>
        </p:nvGrpSpPr>
        <p:grpSpPr bwMode="auto">
          <a:xfrm>
            <a:off x="685800" y="2362200"/>
            <a:ext cx="2514600" cy="762000"/>
            <a:chOff x="528" y="1728"/>
            <a:chExt cx="1584" cy="480"/>
          </a:xfrm>
        </p:grpSpPr>
        <p:sp>
          <p:nvSpPr>
            <p:cNvPr id="38941" name="AutoShape 29"/>
            <p:cNvSpPr>
              <a:spLocks noChangeArrowheads="1"/>
            </p:cNvSpPr>
            <p:nvPr/>
          </p:nvSpPr>
          <p:spPr bwMode="auto">
            <a:xfrm>
              <a:off x="528" y="1728"/>
              <a:ext cx="1584" cy="480"/>
            </a:xfrm>
            <a:prstGeom prst="ribbon">
              <a:avLst>
                <a:gd name="adj1" fmla="val 24792"/>
                <a:gd name="adj2" fmla="val 63991"/>
              </a:avLst>
            </a:prstGeom>
            <a:gradFill rotWithShape="1">
              <a:gsLst>
                <a:gs pos="0">
                  <a:srgbClr val="00FF00">
                    <a:gamma/>
                    <a:tint val="0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f-ZA" sz="3200" b="1">
                <a:latin typeface=".VnTime" pitchFamily="34" charset="0"/>
              </a:endParaRPr>
            </a:p>
          </p:txBody>
        </p:sp>
        <p:sp>
          <p:nvSpPr>
            <p:cNvPr id="38942" name="Text Box 30"/>
            <p:cNvSpPr txBox="1">
              <a:spLocks noChangeArrowheads="1"/>
            </p:cNvSpPr>
            <p:nvPr/>
          </p:nvSpPr>
          <p:spPr bwMode="auto">
            <a:xfrm>
              <a:off x="960" y="1920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Tr</a:t>
              </a:r>
              <a:r>
                <a:rPr lang="en-US">
                  <a:solidFill>
                    <a:srgbClr val="0000FF"/>
                  </a:solidFill>
                </a:rPr>
                <a:t>ả lời</a:t>
              </a:r>
            </a:p>
          </p:txBody>
        </p:sp>
      </p:grpSp>
      <p:sp>
        <p:nvSpPr>
          <p:cNvPr id="38943" name="AutoShape 31"/>
          <p:cNvSpPr>
            <a:spLocks noChangeArrowheads="1"/>
          </p:cNvSpPr>
          <p:nvPr/>
        </p:nvSpPr>
        <p:spPr bwMode="auto">
          <a:xfrm>
            <a:off x="914400" y="3276600"/>
            <a:ext cx="7696200" cy="1600200"/>
          </a:xfrm>
          <a:prstGeom prst="flowChartProcess">
            <a:avLst/>
          </a:prstGeom>
          <a:gradFill rotWithShape="1">
            <a:gsLst>
              <a:gs pos="0">
                <a:srgbClr val="CCFF33"/>
              </a:gs>
              <a:gs pos="100000">
                <a:srgbClr val="CCFF33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f-ZA" sz="3200">
              <a:latin typeface=".VnTime" pitchFamily="34" charset="0"/>
            </a:endParaRP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1600200" y="3657600"/>
            <a:ext cx="670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f-ZA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1000" fill="hold"/>
                                        <p:tgtEl>
                                          <p:spTgt spid="38923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 animBg="1"/>
      <p:bldP spid="38929" grpId="0" animBg="1"/>
      <p:bldP spid="38930" grpId="0" animBg="1"/>
      <p:bldP spid="38931" grpId="0" animBg="1"/>
      <p:bldP spid="38932" grpId="0" animBg="1"/>
      <p:bldP spid="38933" grpId="0" animBg="1"/>
      <p:bldP spid="389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09600" y="1066800"/>
            <a:ext cx="7910513" cy="4360863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f-ZA" sz="2400">
              <a:solidFill>
                <a:srgbClr val="0033CC"/>
              </a:solidFill>
              <a:latin typeface=".VnAvant" pitchFamily="34" charset="0"/>
            </a:endParaRPr>
          </a:p>
        </p:txBody>
      </p:sp>
      <p:pic>
        <p:nvPicPr>
          <p:cNvPr id="41991" name="Picture 7" descr="analyzing_computer_tv_head_md_wh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7988" y="139700"/>
            <a:ext cx="628650" cy="942975"/>
          </a:xfrm>
          <a:prstGeom prst="rect">
            <a:avLst/>
          </a:prstGeom>
          <a:noFill/>
        </p:spPr>
      </p:pic>
      <p:pic>
        <p:nvPicPr>
          <p:cNvPr id="41992" name="Picture 8" descr="Tàng-Tàng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3175" y="5624513"/>
            <a:ext cx="1409700" cy="666750"/>
          </a:xfrm>
          <a:prstGeom prst="rect">
            <a:avLst/>
          </a:prstGeom>
          <a:noFill/>
        </p:spPr>
      </p:pic>
      <p:pic>
        <p:nvPicPr>
          <p:cNvPr id="41993" name="Picture 9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1188" y="212725"/>
            <a:ext cx="800100" cy="466725"/>
          </a:xfrm>
          <a:prstGeom prst="rect">
            <a:avLst/>
          </a:prstGeom>
          <a:noFill/>
        </p:spPr>
      </p:pic>
      <p:pic>
        <p:nvPicPr>
          <p:cNvPr id="41994" name="Picture 10" descr="Book-03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571500"/>
            <a:ext cx="523875" cy="457200"/>
          </a:xfrm>
          <a:prstGeom prst="rect">
            <a:avLst/>
          </a:prstGeom>
          <a:noFill/>
        </p:spPr>
      </p:pic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685800" y="12192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6 Chøng minh r»ng: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Nước và các chất lỏng khác nở ra khi nóng lên và co lại khi lạnh đi.</a:t>
            </a:r>
          </a:p>
        </p:txBody>
      </p:sp>
      <p:grpSp>
        <p:nvGrpSpPr>
          <p:cNvPr id="41997" name="Group 13"/>
          <p:cNvGrpSpPr>
            <a:grpSpLocks/>
          </p:cNvGrpSpPr>
          <p:nvPr/>
        </p:nvGrpSpPr>
        <p:grpSpPr bwMode="auto">
          <a:xfrm>
            <a:off x="2895600" y="4397375"/>
            <a:ext cx="3436938" cy="936625"/>
            <a:chOff x="912" y="2592"/>
            <a:chExt cx="3072" cy="960"/>
          </a:xfrm>
        </p:grpSpPr>
        <p:sp>
          <p:nvSpPr>
            <p:cNvPr id="41998" name="Oval 14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/>
                </a:rPr>
                <a:t>HÕt giê</a:t>
              </a:r>
            </a:p>
          </p:txBody>
        </p:sp>
      </p:grpSp>
      <p:sp>
        <p:nvSpPr>
          <p:cNvPr id="42000" name="AutoShape 16"/>
          <p:cNvSpPr>
            <a:spLocks noChangeArrowheads="1"/>
          </p:cNvSpPr>
          <p:nvPr/>
        </p:nvSpPr>
        <p:spPr bwMode="auto">
          <a:xfrm>
            <a:off x="3886200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10</a:t>
            </a:r>
          </a:p>
        </p:txBody>
      </p:sp>
      <p:sp>
        <p:nvSpPr>
          <p:cNvPr id="42001" name="AutoShape 17"/>
          <p:cNvSpPr>
            <a:spLocks noChangeArrowheads="1"/>
          </p:cNvSpPr>
          <p:nvPr/>
        </p:nvSpPr>
        <p:spPr bwMode="auto">
          <a:xfrm>
            <a:off x="3886200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9</a:t>
            </a:r>
          </a:p>
        </p:txBody>
      </p:sp>
      <p:sp>
        <p:nvSpPr>
          <p:cNvPr id="42002" name="AutoShape 18"/>
          <p:cNvSpPr>
            <a:spLocks noChangeArrowheads="1"/>
          </p:cNvSpPr>
          <p:nvPr/>
        </p:nvSpPr>
        <p:spPr bwMode="auto">
          <a:xfrm>
            <a:off x="3886200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8</a:t>
            </a:r>
          </a:p>
        </p:txBody>
      </p:sp>
      <p:sp>
        <p:nvSpPr>
          <p:cNvPr id="42003" name="AutoShape 19"/>
          <p:cNvSpPr>
            <a:spLocks noChangeArrowheads="1"/>
          </p:cNvSpPr>
          <p:nvPr/>
        </p:nvSpPr>
        <p:spPr bwMode="auto">
          <a:xfrm>
            <a:off x="3810000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42004" name="AutoShape 20"/>
          <p:cNvSpPr>
            <a:spLocks noChangeArrowheads="1"/>
          </p:cNvSpPr>
          <p:nvPr/>
        </p:nvSpPr>
        <p:spPr bwMode="auto">
          <a:xfrm>
            <a:off x="3810000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42005" name="AutoShape 21"/>
          <p:cNvSpPr>
            <a:spLocks noChangeArrowheads="1"/>
          </p:cNvSpPr>
          <p:nvPr/>
        </p:nvSpPr>
        <p:spPr bwMode="auto">
          <a:xfrm>
            <a:off x="3886200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42006" name="AutoShape 22"/>
          <p:cNvSpPr>
            <a:spLocks noChangeArrowheads="1"/>
          </p:cNvSpPr>
          <p:nvPr/>
        </p:nvSpPr>
        <p:spPr bwMode="auto">
          <a:xfrm>
            <a:off x="3810000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42007" name="AutoShape 23"/>
          <p:cNvSpPr>
            <a:spLocks noChangeArrowheads="1"/>
          </p:cNvSpPr>
          <p:nvPr/>
        </p:nvSpPr>
        <p:spPr bwMode="auto">
          <a:xfrm>
            <a:off x="3851275" y="54943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42008" name="AutoShape 24"/>
          <p:cNvSpPr>
            <a:spLocks noChangeArrowheads="1"/>
          </p:cNvSpPr>
          <p:nvPr/>
        </p:nvSpPr>
        <p:spPr bwMode="auto">
          <a:xfrm>
            <a:off x="3851275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42009" name="AutoShape 25"/>
          <p:cNvSpPr>
            <a:spLocks noChangeArrowheads="1"/>
          </p:cNvSpPr>
          <p:nvPr/>
        </p:nvSpPr>
        <p:spPr bwMode="auto">
          <a:xfrm>
            <a:off x="3836988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42010" name="AutoShape 26">
            <a:hlinkClick r:id="rId8" action="ppaction://hlinksldjump" highlightClick="1">
              <a:snd r:embed="rId9" name="camera.wav" builtIn="1"/>
            </a:hlinkClick>
          </p:cNvPr>
          <p:cNvSpPr>
            <a:spLocks noChangeArrowheads="1"/>
          </p:cNvSpPr>
          <p:nvPr/>
        </p:nvSpPr>
        <p:spPr bwMode="auto">
          <a:xfrm>
            <a:off x="8016875" y="558641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11" name="Group 27"/>
          <p:cNvGrpSpPr>
            <a:grpSpLocks/>
          </p:cNvGrpSpPr>
          <p:nvPr/>
        </p:nvGrpSpPr>
        <p:grpSpPr bwMode="auto">
          <a:xfrm>
            <a:off x="838200" y="2286000"/>
            <a:ext cx="2514600" cy="762000"/>
            <a:chOff x="528" y="1728"/>
            <a:chExt cx="1584" cy="480"/>
          </a:xfrm>
        </p:grpSpPr>
        <p:sp>
          <p:nvSpPr>
            <p:cNvPr id="42012" name="AutoShape 28"/>
            <p:cNvSpPr>
              <a:spLocks noChangeArrowheads="1"/>
            </p:cNvSpPr>
            <p:nvPr/>
          </p:nvSpPr>
          <p:spPr bwMode="auto">
            <a:xfrm>
              <a:off x="528" y="1728"/>
              <a:ext cx="1584" cy="480"/>
            </a:xfrm>
            <a:prstGeom prst="ribbon">
              <a:avLst>
                <a:gd name="adj1" fmla="val 24792"/>
                <a:gd name="adj2" fmla="val 63991"/>
              </a:avLst>
            </a:prstGeom>
            <a:gradFill rotWithShape="1">
              <a:gsLst>
                <a:gs pos="0">
                  <a:srgbClr val="00FF00">
                    <a:gamma/>
                    <a:tint val="0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f-ZA" sz="3200" b="1">
                <a:latin typeface=".VnTime" pitchFamily="34" charset="0"/>
              </a:endParaRPr>
            </a:p>
          </p:txBody>
        </p:sp>
        <p:sp>
          <p:nvSpPr>
            <p:cNvPr id="42013" name="Text Box 29"/>
            <p:cNvSpPr txBox="1">
              <a:spLocks noChangeArrowheads="1"/>
            </p:cNvSpPr>
            <p:nvPr/>
          </p:nvSpPr>
          <p:spPr bwMode="auto">
            <a:xfrm>
              <a:off x="960" y="1920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Tr</a:t>
              </a:r>
              <a:r>
                <a:rPr lang="en-US">
                  <a:solidFill>
                    <a:srgbClr val="0000FF"/>
                  </a:solidFill>
                </a:rPr>
                <a:t>ả lời</a:t>
              </a:r>
            </a:p>
          </p:txBody>
        </p:sp>
      </p:grpSp>
      <p:sp>
        <p:nvSpPr>
          <p:cNvPr id="42014" name="AutoShape 30"/>
          <p:cNvSpPr>
            <a:spLocks noChangeArrowheads="1"/>
          </p:cNvSpPr>
          <p:nvPr/>
        </p:nvSpPr>
        <p:spPr bwMode="auto">
          <a:xfrm>
            <a:off x="685800" y="3200400"/>
            <a:ext cx="7696200" cy="1600200"/>
          </a:xfrm>
          <a:prstGeom prst="flowChartProcess">
            <a:avLst/>
          </a:prstGeom>
          <a:gradFill rotWithShape="1">
            <a:gsLst>
              <a:gs pos="0">
                <a:srgbClr val="CCFF33"/>
              </a:gs>
              <a:gs pos="100000">
                <a:srgbClr val="CCFF33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f-ZA" sz="320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0" grpId="0" animBg="1"/>
      <p:bldP spid="42001" grpId="0" animBg="1"/>
      <p:bldP spid="42002" grpId="0" animBg="1"/>
      <p:bldP spid="42003" grpId="0" animBg="1"/>
      <p:bldP spid="42004" grpId="0" animBg="1"/>
      <p:bldP spid="42005" grpId="0" animBg="1"/>
      <p:bldP spid="42006" grpId="0" animBg="1"/>
      <p:bldP spid="42007" grpId="0" animBg="1"/>
      <p:bldP spid="42008" grpId="0" animBg="1"/>
      <p:bldP spid="42009" grpId="0" animBg="1"/>
      <p:bldP spid="420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66700" y="533400"/>
            <a:ext cx="86487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800" u="sng">
                <a:solidFill>
                  <a:srgbClr val="0000FF"/>
                </a:solidFill>
                <a:latin typeface=".VnTime" pitchFamily="34" charset="0"/>
              </a:rPr>
              <a:t>KiÓm tra bµi cò:</a:t>
            </a: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4800">
                <a:solidFill>
                  <a:srgbClr val="0000FF"/>
                </a:solidFill>
                <a:latin typeface=".VnTime" pitchFamily="34" charset="0"/>
              </a:rPr>
              <a:t>Nªu vai trß cña nhiÖt ®èi víi con ng­êi, ®éng vËt vµ thùc vËt 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3429000"/>
            <a:ext cx="8686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4800">
                <a:solidFill>
                  <a:srgbClr val="0000FF"/>
                </a:solidFill>
                <a:latin typeface=".VnTime" pitchFamily="34" charset="0"/>
              </a:rPr>
              <a:t>- §iÒu g× sÏ x¶y ra nÕu Tr¸i §Êt kh«ng ®­îc MÆt Trêi s­ëi Êm ?</a:t>
            </a:r>
          </a:p>
        </p:txBody>
      </p:sp>
      <p:pic>
        <p:nvPicPr>
          <p:cNvPr id="10244" name="Picture 4" descr="blumenpflanzen0385u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5257800"/>
            <a:ext cx="2743200" cy="1600200"/>
          </a:xfrm>
          <a:prstGeom prst="rect">
            <a:avLst/>
          </a:prstGeom>
          <a:noFill/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62400" y="6400800"/>
            <a:ext cx="129540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af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43" name="Group 155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4191001"/>
        </p:xfrm>
        <a:graphic>
          <a:graphicData uri="http://schemas.openxmlformats.org/drawingml/2006/table">
            <a:tbl>
              <a:tblPr/>
              <a:tblGrid>
                <a:gridCol w="2420938"/>
                <a:gridCol w="1935162"/>
                <a:gridCol w="1936750"/>
                <a:gridCol w="193675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2971800" y="24860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N­íc ë thÓ láng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4953000" y="2514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.VnTime" pitchFamily="34" charset="0"/>
              </a:rPr>
              <a:t>N­íc ë thÓ khÝ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6858000" y="25146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N­íc ë thÓ r¾n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685800" y="3352800"/>
            <a:ext cx="1982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Cã mïi kh«ng?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685800" y="4205288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Cã vÞ kh«ng ?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533400" y="4859338"/>
            <a:ext cx="2286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Cã nh×n thÊy b»ng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m¾t th­êng kh«ng?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533400" y="5686425"/>
            <a:ext cx="220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Cã h×nh d¹ng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nhÊt ®Þnh kh«ng?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3276600" y="33528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Kh«ng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5257800" y="3352800"/>
            <a:ext cx="1143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Kh«ng</a:t>
            </a:r>
          </a:p>
          <a:p>
            <a:pPr>
              <a:spcBef>
                <a:spcPct val="50000"/>
              </a:spcBef>
            </a:pPr>
            <a:endParaRPr lang="en-US">
              <a:latin typeface=".VnTime" pitchFamily="34" charset="0"/>
            </a:endParaRP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7239000" y="3352800"/>
            <a:ext cx="1295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Kh«ng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3200400" y="4173538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Kh«ng</a:t>
            </a:r>
            <a:r>
              <a:rPr lang="en-US" sz="2000">
                <a:solidFill>
                  <a:srgbClr val="0000FF"/>
                </a:solidFill>
              </a:rPr>
              <a:t>	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5181600" y="4173538"/>
            <a:ext cx="1143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Kh«ng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7224713" y="4157663"/>
            <a:ext cx="1295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Kh«ng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3352800" y="5029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Cã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5105400" y="5029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Cã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7205663" y="50006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Cã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3200400" y="58674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Kh«ng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5138738" y="5857875"/>
            <a:ext cx="1143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Kh«ng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7181850" y="58721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Cã</a:t>
            </a: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1143000" y="2286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.VnTime" pitchFamily="34" charset="0"/>
              </a:rPr>
              <a:t>¤n tËp vËt chÊt vµ n¨ng l­îng (tiÕt 1)</a:t>
            </a: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304800" y="685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So s¸nh tÝnh chÊt cña n­íc ë c¸c thÓ: láng, khÝ, r¾n dùa trªn b¶ng sau: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6" grpId="0" autoUpdateAnimBg="0"/>
      <p:bldP spid="12327" grpId="0" autoUpdateAnimBg="0"/>
      <p:bldP spid="12328" grpId="0" autoUpdateAnimBg="0"/>
      <p:bldP spid="12329" grpId="0" autoUpdateAnimBg="0"/>
      <p:bldP spid="12330" grpId="0" autoUpdateAnimBg="0"/>
      <p:bldP spid="12331" grpId="0" autoUpdateAnimBg="0"/>
      <p:bldP spid="12332" grpId="0" autoUpdateAnimBg="0"/>
      <p:bldP spid="12333" grpId="0" autoUpdateAnimBg="0"/>
      <p:bldP spid="12334" grpId="0" autoUpdateAnimBg="0"/>
      <p:bldP spid="12335" grpId="0" autoUpdateAnimBg="0"/>
      <p:bldP spid="12336" grpId="0" autoUpdateAnimBg="0"/>
      <p:bldP spid="12337" grpId="0" autoUpdateAnimBg="0"/>
      <p:bldP spid="12338" grpId="0" autoUpdateAnimBg="0"/>
      <p:bldP spid="12339" grpId="0" autoUpdateAnimBg="0"/>
      <p:bldP spid="12342" grpId="0" autoUpdateAnimBg="0"/>
      <p:bldP spid="12343" grpId="0" autoUpdateAnimBg="0"/>
      <p:bldP spid="12344" grpId="0" autoUpdateAnimBg="0"/>
      <p:bldP spid="12345" grpId="0" autoUpdateAnimBg="0"/>
      <p:bldP spid="12346" grpId="0" autoUpdateAnimBg="0"/>
      <p:bldP spid="12348" grpId="0" autoUpdateAnimBg="0"/>
      <p:bldP spid="123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19200" y="6858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f-ZA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" y="3048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2. VÏ l¹i s¬ ®å sau vµo vë råi ®iÒn c¸c tõ: bay h¬i, ®«ng ®Æc, ng­ng tô, nãng ch¶y vµo vÞ trÝ cña mçi mòi tªn cho thÝch hîp.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562600" y="1447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f-ZA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V="1">
            <a:off x="2057400" y="2133600"/>
            <a:ext cx="121920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477000" y="3581400"/>
            <a:ext cx="298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f-ZA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648200" y="42672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f-ZA">
              <a:latin typeface=".VnTime" pitchFamily="34" charset="0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1447800"/>
            <a:ext cx="2133600" cy="685800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N</a:t>
            </a:r>
            <a:r>
              <a:rPr lang="en-US" sz="2400" b="1">
                <a:solidFill>
                  <a:schemeClr val="bg1"/>
                </a:solidFill>
                <a:latin typeface=".VnTime" pitchFamily="34" charset="0"/>
              </a:rPr>
              <a:t>­íc ë thÓ r¾n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4191000"/>
            <a:ext cx="2133600" cy="685800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.VnTime" pitchFamily="34" charset="0"/>
              </a:rPr>
              <a:t>H¬i n­íc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0" y="3276600"/>
            <a:ext cx="2133600" cy="685800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N</a:t>
            </a:r>
            <a:r>
              <a:rPr lang="en-US" sz="2400" b="1">
                <a:solidFill>
                  <a:schemeClr val="bg1"/>
                </a:solidFill>
                <a:latin typeface=".VnTime" pitchFamily="34" charset="0"/>
              </a:rPr>
              <a:t>­íc ë thÓ láng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0" y="2286000"/>
            <a:ext cx="2133600" cy="685800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N</a:t>
            </a:r>
            <a:r>
              <a:rPr lang="en-US" sz="2400" b="1">
                <a:solidFill>
                  <a:schemeClr val="bg1"/>
                </a:solidFill>
                <a:latin typeface=".VnTime" pitchFamily="34" charset="0"/>
              </a:rPr>
              <a:t>­íc ë thÓ láng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5562600" y="2057400"/>
            <a:ext cx="1066800" cy="1219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2209800" y="4114800"/>
            <a:ext cx="1066800" cy="1219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 flipV="1">
            <a:off x="5638800" y="4191000"/>
            <a:ext cx="121920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-152400" y="5867400"/>
            <a:ext cx="22098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Bay hơi</a:t>
            </a: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0" y="4800600"/>
            <a:ext cx="22098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Nóng chảy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0" y="5181600"/>
            <a:ext cx="22098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Đông đặc</a:t>
            </a: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0" y="5486400"/>
            <a:ext cx="22098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Ngưng tụ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04022E-6 L 0.35833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6436E-6 L 0.60833 0.149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61997E-6 L 0.1 -0.0443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7476E-6 L 0.35 0.13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47342E-6 L 0.59584 -0.4093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66759E-6 L 0.62083 -0.2207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6967E-6 L 0.12917 -0.1652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97134E-6 L 0.12084 -0.4759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-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animBg="1"/>
      <p:bldP spid="4118" grpId="0" animBg="1"/>
      <p:bldP spid="4119" grpId="0" animBg="1"/>
      <p:bldP spid="4120" grpId="0" animBg="1"/>
      <p:bldP spid="4121" grpId="0" animBg="1"/>
      <p:bldP spid="4122" grpId="0" animBg="1"/>
      <p:bldP spid="4124" grpId="0" animBg="1"/>
      <p:bldP spid="4127" grpId="0" animBg="1"/>
      <p:bldP spid="4128" grpId="0"/>
      <p:bldP spid="4129" grpId="0"/>
      <p:bldP spid="4130" grpId="0"/>
      <p:bldP spid="4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Nhâm Giàu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40588"/>
          </a:xfrm>
          <a:prstGeom prst="rect">
            <a:avLst/>
          </a:prstGeom>
          <a:noFill/>
        </p:spPr>
      </p:pic>
      <p:pic>
        <p:nvPicPr>
          <p:cNvPr id="14342" name="Picture 6" descr="maûtt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76200"/>
            <a:ext cx="9144000" cy="7315200"/>
          </a:xfrm>
          <a:prstGeom prst="rect">
            <a:avLst/>
          </a:prstGeom>
          <a:noFill/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172200" y="621665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MẶT TRỜI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24000" y="38100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Gi¶i thÝch t¹i sao b¹n trong h×nh l¹i cã thÓ nh×n thÊy quyÓn s¸ch? 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600200" y="5867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.VnTimeH" pitchFamily="34" charset="0"/>
              </a:rPr>
              <a:t>¸</a:t>
            </a: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nh s¸ng gióp con ng­êi nh×n thÊy mäi vËt.</a:t>
            </a:r>
          </a:p>
        </p:txBody>
      </p:sp>
      <p:pic>
        <p:nvPicPr>
          <p:cNvPr id="5126" name="Picture 6" descr="Nhâm Già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371600"/>
            <a:ext cx="5334000" cy="431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5344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>
                <a:solidFill>
                  <a:srgbClr val="0000FF"/>
                </a:solidFill>
                <a:latin typeface=".VnTime" pitchFamily="34" charset="0"/>
              </a:rPr>
              <a:t>Rãt vµo hai chiÕc cèc gièng nhau mét l­îng n­íc l¹nh nh­ nhau (l¹nh h¬n kh«ng khÝ xung quanh). QuÊn mét cèc b»ng kh¨n b«ng. Sau mét thêi gian, theo b¹n cèc n­íc nµo cßn l¹nh h¬n ? Gi¶i thÝch lÝ do sù lùa chän cña b¹n.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1219200" y="1600200"/>
            <a:ext cx="7010400" cy="32321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.VnTime"/>
              </a:rPr>
              <a:t>Trß ch¬i:</a:t>
            </a:r>
          </a:p>
          <a:p>
            <a:pPr algn="ctr"/>
            <a:r>
              <a:rPr lang="en-US" sz="3600" kern="10">
                <a:ln w="9525">
                  <a:solidFill>
                    <a:srgbClr val="FF66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.VnTime"/>
              </a:rPr>
              <a:t>Nhµ khoa häc trÎ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White marble">
            <a:hlinkClick r:id="rId2" action="ppaction://hlinksldjump" highlightClick="1">
              <a:snd r:embed="rId3" name="cashreg.wav" builtIn="1"/>
            </a:hlinkClick>
          </p:cNvPr>
          <p:cNvSpPr>
            <a:spLocks noChangeArrowheads="1"/>
          </p:cNvSpPr>
          <p:nvPr/>
        </p:nvSpPr>
        <p:spPr bwMode="auto">
          <a:xfrm>
            <a:off x="1143000" y="2895600"/>
            <a:ext cx="1628775" cy="1177925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15365" name="AutoShape 5" descr="White marble">
            <a:hlinkClick r:id="rId5" action="ppaction://hlinksldjump" highlightClick="1">
              <a:snd r:embed="rId3" name="cashreg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2895600"/>
            <a:ext cx="1628775" cy="1177925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15366" name="AutoShape 6" descr="White marble">
            <a:hlinkClick r:id="rId6" action="ppaction://hlinksldjump" highlightClick="1">
              <a:snd r:embed="rId3" name="cashreg.wav" builtIn="1"/>
            </a:hlinkClick>
          </p:cNvPr>
          <p:cNvSpPr>
            <a:spLocks noChangeArrowheads="1"/>
          </p:cNvSpPr>
          <p:nvPr/>
        </p:nvSpPr>
        <p:spPr bwMode="auto">
          <a:xfrm>
            <a:off x="6172200" y="2895600"/>
            <a:ext cx="1628775" cy="1177925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15367" name="AutoShape 7" descr="White marble">
            <a:hlinkClick r:id="rId7" action="ppaction://hlinksldjump" highlightClick="1">
              <a:snd r:embed="rId3" name="cashreg.wav" builtIn="1"/>
            </a:hlinkClick>
          </p:cNvPr>
          <p:cNvSpPr>
            <a:spLocks noChangeArrowheads="1"/>
          </p:cNvSpPr>
          <p:nvPr/>
        </p:nvSpPr>
        <p:spPr bwMode="auto">
          <a:xfrm>
            <a:off x="5029200" y="1295400"/>
            <a:ext cx="1628775" cy="1177925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15368" name="AutoShape 8" descr="White marble">
            <a:hlinkClick r:id="rId8" action="ppaction://hlinksldjump" highlightClick="1">
              <a:snd r:embed="rId3" name="cashreg.wav" builtIn="1"/>
            </a:hlinkClick>
          </p:cNvPr>
          <p:cNvSpPr>
            <a:spLocks noChangeArrowheads="1"/>
          </p:cNvSpPr>
          <p:nvPr/>
        </p:nvSpPr>
        <p:spPr bwMode="auto">
          <a:xfrm>
            <a:off x="1981200" y="1295400"/>
            <a:ext cx="1628775" cy="1177925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15374" name="WordArt 14"/>
          <p:cNvSpPr>
            <a:spLocks noChangeArrowheads="1" noChangeShapeType="1" noTextEdit="1"/>
          </p:cNvSpPr>
          <p:nvPr/>
        </p:nvSpPr>
        <p:spPr bwMode="auto">
          <a:xfrm>
            <a:off x="1524000" y="304800"/>
            <a:ext cx="5735638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Lùa chän c¸c c©u hái</a:t>
            </a:r>
            <a:endParaRPr lang="en-US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.VnTime"/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895600" y="1158875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H·y chøng minh:</a:t>
            </a:r>
          </a:p>
        </p:txBody>
      </p:sp>
      <p:sp>
        <p:nvSpPr>
          <p:cNvPr id="15382" name="WordArt 22"/>
          <p:cNvSpPr>
            <a:spLocks noChangeArrowheads="1" noChangeShapeType="1" noTextEdit="1"/>
          </p:cNvSpPr>
          <p:nvPr/>
        </p:nvSpPr>
        <p:spPr bwMode="auto">
          <a:xfrm>
            <a:off x="2590800" y="381000"/>
            <a:ext cx="33432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Nhà khoa học trẻ</a:t>
            </a:r>
          </a:p>
        </p:txBody>
      </p:sp>
      <p:sp>
        <p:nvSpPr>
          <p:cNvPr id="15387" name="AutoShape 27" descr="White marble">
            <a:hlinkClick r:id="rId2" action="ppaction://hlinksldjump" highlightClick="1">
              <a:snd r:embed="rId3" name="cashreg.wav" builtIn="1"/>
            </a:hlinkClick>
          </p:cNvPr>
          <p:cNvSpPr>
            <a:spLocks noChangeArrowheads="1"/>
          </p:cNvSpPr>
          <p:nvPr/>
        </p:nvSpPr>
        <p:spPr bwMode="auto">
          <a:xfrm>
            <a:off x="762000" y="4572000"/>
            <a:ext cx="1628775" cy="1177925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0000CC"/>
                </a:solidFill>
              </a:rPr>
              <a:t>7</a:t>
            </a:r>
          </a:p>
        </p:txBody>
      </p:sp>
      <p:sp>
        <p:nvSpPr>
          <p:cNvPr id="15383" name="AutoShape 23" descr="White marble">
            <a:hlinkClick r:id="rId6" action="ppaction://hlinksldjump" highlightClick="1">
              <a:snd r:embed="rId3" name="cashreg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4572000"/>
            <a:ext cx="1676400" cy="1177925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0000CC"/>
                </a:solidFill>
              </a:rPr>
              <a:t>6</a:t>
            </a:r>
          </a:p>
        </p:txBody>
      </p:sp>
      <p:sp>
        <p:nvSpPr>
          <p:cNvPr id="15388" name="AutoShape 28" descr="White marble">
            <a:hlinkClick r:id="rId6" action="ppaction://hlinksldjump" highlightClick="1">
              <a:snd r:embed="rId3" name="cashreg.wav" builtIn="1"/>
            </a:hlinkClick>
          </p:cNvPr>
          <p:cNvSpPr>
            <a:spLocks noChangeArrowheads="1"/>
          </p:cNvSpPr>
          <p:nvPr/>
        </p:nvSpPr>
        <p:spPr bwMode="auto">
          <a:xfrm>
            <a:off x="3733800" y="4572000"/>
            <a:ext cx="1676400" cy="1177925"/>
          </a:xfrm>
          <a:prstGeom prst="actionButtonBlank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800" b="1">
                <a:solidFill>
                  <a:srgbClr val="0000CC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15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9" dur="1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2" dur="1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7" grpId="0" animBg="1"/>
      <p:bldP spid="15368" grpId="0" animBg="1"/>
      <p:bldP spid="15374" grpId="0" animBg="1"/>
      <p:bldP spid="15380" grpId="0"/>
      <p:bldP spid="15382" grpId="0" animBg="1"/>
      <p:bldP spid="15387" grpId="0" animBg="1"/>
      <p:bldP spid="15383" grpId="0" animBg="1"/>
      <p:bldP spid="1538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15104"/>
  <p:tag name="VIOLETTITLE" val="Ôn tập : Vật chất và năng lượng (Tiết 1)"/>
  <p:tag name="VIOLETLESSON" val="53"/>
  <p:tag name="VIOLETCATID" val="8048925"/>
  <p:tag name="VIOLETSUBJECT" val="Khoa học 4"/>
  <p:tag name="VIOLETSOURCE" val="Sưu tầm"/>
  <p:tag name="VIOLETAUTHORID" val="1075795"/>
  <p:tag name="VIOLETAUTHORNAME" val="Lê Quang Dương"/>
  <p:tag name="VIOLETAUTHORAVATAR" val="1075795.jpg"/>
  <p:tag name="VIOLETAUTHORADDRESS" val="Trường THCS Thủy Phù - Thừa Thiên Huế"/>
  <p:tag name="VIOLETAUTHORHOMEPAGE" val="http://lequangduong.violet.vn"/>
  <p:tag name="VIOLETDATE" val="2012-03-12 15:14:10"/>
  <p:tag name="VIOLETHIT" val="624"/>
  <p:tag name="VIOLETLIKE" val="0"/>
  <p:tag name="MMPROD_NEXTUNIQUEID" val="10011"/>
  <p:tag name="MMPROD_UIDATA" val="&lt;database version=&quot;7.0&quot;&gt;&lt;object type=&quot;1&quot; unique_id=&quot;10001&quot;&gt;&lt;object type=&quot;2&quot; unique_id=&quot;11162&quot;&gt;&lt;object type=&quot;3&quot; unique_id=&quot;11164&quot;&gt;&lt;property id=&quot;20148&quot; value=&quot;5&quot;/&gt;&lt;property id=&quot;20300&quot; value=&quot;Slide 1&quot;/&gt;&lt;property id=&quot;20307&quot; value=&quot;283&quot;/&gt;&lt;/object&gt;&lt;object type=&quot;3&quot; unique_id=&quot;11165&quot;&gt;&lt;property id=&quot;20148&quot; value=&quot;5&quot;/&gt;&lt;property id=&quot;20300&quot; value=&quot;Slide 2&quot;/&gt;&lt;property id=&quot;20307&quot; value=&quot;264&quot;/&gt;&lt;/object&gt;&lt;object type=&quot;3&quot; unique_id=&quot;11166&quot;&gt;&lt;property id=&quot;20148&quot; value=&quot;5&quot;/&gt;&lt;property id=&quot;20300&quot; value=&quot;Slide 3&quot;/&gt;&lt;property id=&quot;20307&quot; value=&quot;266&quot;/&gt;&lt;/object&gt;&lt;object type=&quot;3&quot; unique_id=&quot;11167&quot;&gt;&lt;property id=&quot;20148&quot; value=&quot;5&quot;/&gt;&lt;property id=&quot;20300&quot; value=&quot;Slide 4&quot;/&gt;&lt;property id=&quot;20307&quot; value=&quot;258&quot;/&gt;&lt;/object&gt;&lt;object type=&quot;3&quot; unique_id=&quot;11168&quot;&gt;&lt;property id=&quot;20148&quot; value=&quot;5&quot;/&gt;&lt;property id=&quot;20300&quot; value=&quot;Slide 5&quot;/&gt;&lt;property id=&quot;20307&quot; value=&quot;267&quot;/&gt;&lt;/object&gt;&lt;object type=&quot;3&quot; unique_id=&quot;11169&quot;&gt;&lt;property id=&quot;20148&quot; value=&quot;5&quot;/&gt;&lt;property id=&quot;20300&quot; value=&quot;Slide 6&quot;/&gt;&lt;property id=&quot;20307&quot; value=&quot;259&quot;/&gt;&lt;/object&gt;&lt;object type=&quot;3&quot; unique_id=&quot;11170&quot;&gt;&lt;property id=&quot;20148&quot; value=&quot;5&quot;/&gt;&lt;property id=&quot;20300&quot; value=&quot;Slide 7&quot;/&gt;&lt;property id=&quot;20307&quot; value=&quot;269&quot;/&gt;&lt;/object&gt;&lt;object type=&quot;3&quot; unique_id=&quot;11171&quot;&gt;&lt;property id=&quot;20148&quot; value=&quot;5&quot;/&gt;&lt;property id=&quot;20300&quot; value=&quot;Slide 8&quot;/&gt;&lt;property id=&quot;20307&quot; value=&quot;270&quot;/&gt;&lt;/object&gt;&lt;object type=&quot;3&quot; unique_id=&quot;11172&quot;&gt;&lt;property id=&quot;20148&quot; value=&quot;5&quot;/&gt;&lt;property id=&quot;20300&quot; value=&quot;Slide 9&quot;/&gt;&lt;property id=&quot;20307&quot; value=&quot;268&quot;/&gt;&lt;/object&gt;&lt;object type=&quot;3&quot; unique_id=&quot;11173&quot;&gt;&lt;property id=&quot;20148&quot; value=&quot;5&quot;/&gt;&lt;property id=&quot;20300&quot; value=&quot;Slide 10&quot;/&gt;&lt;property id=&quot;20307&quot; value=&quot;272&quot;/&gt;&lt;/object&gt;&lt;object type=&quot;3&quot; unique_id=&quot;11174&quot;&gt;&lt;property id=&quot;20148&quot; value=&quot;5&quot;/&gt;&lt;property id=&quot;20300&quot; value=&quot;Slide 11&quot;/&gt;&lt;property id=&quot;20307&quot; value=&quot;273&quot;/&gt;&lt;/object&gt;&lt;object type=&quot;3&quot; unique_id=&quot;11175&quot;&gt;&lt;property id=&quot;20148&quot; value=&quot;5&quot;/&gt;&lt;property id=&quot;20300&quot; value=&quot;Slide 12&quot;/&gt;&lt;property id=&quot;20307&quot; value=&quot;274&quot;/&gt;&lt;/object&gt;&lt;object type=&quot;3&quot; unique_id=&quot;11176&quot;&gt;&lt;property id=&quot;20148&quot; value=&quot;5&quot;/&gt;&lt;property id=&quot;20300&quot; value=&quot;Slide 13&quot;/&gt;&lt;property id=&quot;20307&quot; value=&quot;276&quot;/&gt;&lt;/object&gt;&lt;object type=&quot;3&quot; unique_id=&quot;11177&quot;&gt;&lt;property id=&quot;20148&quot; value=&quot;5&quot;/&gt;&lt;property id=&quot;20300&quot; value=&quot;Slide 14&quot;/&gt;&lt;property id=&quot;20307&quot; value=&quot;277&quot;/&gt;&lt;/object&gt;&lt;object type=&quot;3&quot; unique_id=&quot;11178&quot;&gt;&lt;property id=&quot;20148&quot; value=&quot;5&quot;/&gt;&lt;property id=&quot;20300&quot; value=&quot;Slide 15&quot;/&gt;&lt;property id=&quot;20307&quot; value=&quot;278&quot;/&gt;&lt;/object&gt;&lt;/object&gt;&lt;object type=&quot;8&quot; unique_id=&quot;1119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596</TotalTime>
  <Words>577</Words>
  <Application>Microsoft PowerPoint</Application>
  <PresentationFormat>On-screen Show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NAM DINH VIET NAM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THI NHAM</dc:creator>
  <cp:lastModifiedBy>AutoBVT</cp:lastModifiedBy>
  <cp:revision>122</cp:revision>
  <dcterms:created xsi:type="dcterms:W3CDTF">2010-03-20T01:46:11Z</dcterms:created>
  <dcterms:modified xsi:type="dcterms:W3CDTF">2016-03-17T08:04:13Z</dcterms:modified>
</cp:coreProperties>
</file>